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8" r:id="rId5"/>
    <p:sldId id="267" r:id="rId6"/>
    <p:sldId id="319" r:id="rId7"/>
    <p:sldId id="277" r:id="rId8"/>
    <p:sldId id="268" r:id="rId9"/>
    <p:sldId id="275" r:id="rId10"/>
    <p:sldId id="278" r:id="rId11"/>
    <p:sldId id="321" r:id="rId12"/>
    <p:sldId id="279" r:id="rId13"/>
    <p:sldId id="280" r:id="rId14"/>
    <p:sldId id="281" r:id="rId15"/>
    <p:sldId id="283" r:id="rId16"/>
    <p:sldId id="282" r:id="rId17"/>
    <p:sldId id="284" r:id="rId18"/>
    <p:sldId id="285" r:id="rId19"/>
    <p:sldId id="286" r:id="rId20"/>
    <p:sldId id="287" r:id="rId21"/>
    <p:sldId id="290" r:id="rId22"/>
    <p:sldId id="293" r:id="rId23"/>
    <p:sldId id="322" r:id="rId24"/>
    <p:sldId id="294" r:id="rId25"/>
    <p:sldId id="332" r:id="rId26"/>
    <p:sldId id="295" r:id="rId27"/>
    <p:sldId id="333" r:id="rId28"/>
    <p:sldId id="334" r:id="rId29"/>
    <p:sldId id="296" r:id="rId30"/>
    <p:sldId id="297" r:id="rId31"/>
    <p:sldId id="298" r:id="rId32"/>
    <p:sldId id="324" r:id="rId33"/>
    <p:sldId id="325" r:id="rId34"/>
    <p:sldId id="323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35" r:id="rId45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B3F461-A08B-20C6-3E89-35CE62603035}" v="31" dt="2024-06-22T13:18:51.555"/>
    <p1510:client id="{9540AFBB-457F-F031-4701-6B62C7A219F1}" v="193" dt="2024-06-22T13:08:43.8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2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6CF781-735A-4688-AE5D-6898A164D727}" type="datetime1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6/22/2024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0FB2356-45F8-4CBB-BBF8-E3F4E0C0F3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8277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5172F7A-873E-4BBD-A5A7-9677474080FC}" type="datetime1">
              <a:rPr lang="ko-KR" altLang="en-US" smtClean="0"/>
              <a:pPr/>
              <a:t>2024-06-22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C900A82-9926-4DBA-8BA5-A22EEB8ACF8E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4234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577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480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40191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098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825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891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85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직선 연결선(S)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(S)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직사각형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이등변 삼각형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직사각형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직사각형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직사각형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이등변 삼각형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이등변 삼각형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rtlCol="0"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rtlCol="0"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48E8B47-976D-4E22-9064-1A3A7B464E9C}" type="datetime1">
              <a:rPr lang="ko-KR" altLang="en-US" smtClean="0"/>
              <a:pPr/>
              <a:t>2024-06-22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rtlCol="0" anchor="ctr">
            <a:normAutofit/>
          </a:bodyPr>
          <a:lstStyle>
            <a:lvl1pPr algn="l">
              <a:defRPr sz="4400" b="0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491BCF0-C4CD-416D-80CA-EFC0A94C2984}" type="datetime1">
              <a:rPr lang="ko-KR" altLang="en-US" smtClean="0"/>
              <a:pPr/>
              <a:t>2024-06-22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rtlCol="0" anchor="ctr">
            <a:normAutofit/>
          </a:bodyPr>
          <a:lstStyle>
            <a:lvl1pPr algn="l">
              <a:defRPr sz="4400" b="0" cap="none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23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F3D4D88-9D9C-45D0-AA16-54596EAFEAC5}" type="datetime1">
              <a:rPr lang="ko-KR" altLang="en-US" smtClean="0"/>
              <a:pPr/>
              <a:t>2024-06-22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ko-KR" altLang="en-US" sz="8000" noProof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ko-KR" altLang="en-US" sz="8000" noProof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noProof="0" dirty="0">
              <a:solidFill>
                <a:schemeClr val="accent1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rtlCol="0" anchor="b">
            <a:normAutofit/>
          </a:bodyPr>
          <a:lstStyle>
            <a:lvl1pPr algn="l">
              <a:defRPr sz="4400" b="0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215E003-C071-429B-ABB7-3852ADA6CD4D}" type="datetime1">
              <a:rPr lang="ko-KR" altLang="en-US" smtClean="0"/>
              <a:pPr/>
              <a:t>2024-06-22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rtlCol="0" anchor="ctr">
            <a:normAutofit/>
          </a:bodyPr>
          <a:lstStyle>
            <a:lvl1pPr algn="l">
              <a:defRPr sz="4400" b="0" cap="none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23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467D07D-1F0C-4A89-8537-66D3E142DF37}" type="datetime1">
              <a:rPr lang="ko-KR" altLang="en-US" smtClean="0"/>
              <a:pPr/>
              <a:t>2024-06-22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ko-KR" altLang="en-US" sz="8000" noProof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25" name="텍스트 상자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ko-KR" altLang="en-US" sz="8000" noProof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또는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rtlCol="0" anchor="ctr">
            <a:normAutofit/>
          </a:bodyPr>
          <a:lstStyle>
            <a:lvl1pPr algn="l">
              <a:defRPr sz="4400" b="0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23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BE6FAC6-F388-4A14-AA4D-4D5D6C3256DA}" type="datetime1">
              <a:rPr lang="ko-KR" altLang="en-US" smtClean="0"/>
              <a:pPr/>
              <a:t>2024-06-22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92006C5-66AF-4F8E-B0A3-158EE10C4F70}" type="datetime1">
              <a:rPr lang="ko-KR" altLang="en-US" smtClean="0"/>
              <a:pPr/>
              <a:t>2024-06-22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9333C77-0158-454C-844F-B7AB9BD7DAD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rtlCol="0" anchor="ctr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0213573-2FA3-4A94-ADDB-1F9F7B2DDC7E}" type="datetime1">
              <a:rPr lang="ko-KR" altLang="en-US" smtClean="0"/>
              <a:pPr/>
              <a:t>2024-06-22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47EA8BD-F987-4D13-8DA9-659A6B2DF19D}" type="datetime1">
              <a:rPr lang="ko-KR" altLang="en-US" smtClean="0"/>
              <a:pPr/>
              <a:t>2024-06-22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rtlCol="0"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E345C5E-D8FE-4171-9B56-AC43E8BB3444}" type="datetime1">
              <a:rPr lang="ko-KR" altLang="en-US" smtClean="0"/>
              <a:pPr/>
              <a:t>2024-06-22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3592AD0-9D59-4127-BC7F-B1C527861B7F}" type="datetime1">
              <a:rPr lang="ko-KR" altLang="en-US" smtClean="0"/>
              <a:pPr/>
              <a:t>2024-06-22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FF9F0C5-380F-41C2-899A-BAC0F0927E16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D47DEA3-6299-4381-A4DA-FF9A3C24288B}" type="datetime1">
              <a:rPr lang="ko-KR" altLang="en-US" smtClean="0"/>
              <a:pPr/>
              <a:t>2024-06-22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F52877-F6D9-481E-93EB-AFAEB4FB7A60}" type="datetime1">
              <a:rPr lang="ko-KR" altLang="en-US" smtClean="0"/>
              <a:pPr/>
              <a:t>2024-06-22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DF00340-69D9-43E2-B91D-7E4876BE86F3}" type="datetime1">
              <a:rPr lang="ko-KR" altLang="en-US" smtClean="0"/>
              <a:pPr/>
              <a:t>2024-06-22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rtlCol="0" anchor="b">
            <a:normAutofit/>
          </a:bodyPr>
          <a:lstStyle>
            <a:lvl1pPr>
              <a:defRPr sz="20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E615BD-CDAC-4DE0-82AA-42324DB2B4F2}" type="datetime1">
              <a:rPr lang="ko-KR" altLang="en-US" smtClean="0"/>
              <a:pPr/>
              <a:t>2024-06-22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19954A3-9DFD-4C44-94BA-B95130A3BA1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2372CE-4FE4-49FC-ACDE-DBC6A507F640}" type="datetime1">
              <a:rPr lang="ko-KR" altLang="en-US" smtClean="0"/>
              <a:pPr/>
              <a:t>2024-06-22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직선 연결선(S)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(S)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이등변 삼각형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직사각형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직사각형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직사각형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이등변 삼각형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이등변 삼각형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A5D06C0-66CC-43DA-93AA-D5AA994F2279}" type="datetime1">
              <a:rPr lang="ko-KR" altLang="en-US" smtClean="0"/>
              <a:pPr/>
              <a:t>2024-06-22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직사각형 30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(S) 32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(S) 34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직사각형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직사각형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 rtlCol="0">
            <a:normAutofit/>
          </a:bodyPr>
          <a:lstStyle/>
          <a:p>
            <a:pPr algn="l"/>
            <a:r>
              <a:rPr lang="ko-KR" altLang="en-US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</a:t>
            </a:r>
            <a:b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조별 프로젝트</a:t>
            </a:r>
            <a:b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서버 관리</a:t>
            </a:r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8B1921-F533-4F9E-8BF6-80EC4D451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04" y="3962088"/>
            <a:ext cx="6112077" cy="2338504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ko-KR" b="1" dirty="0">
                <a:solidFill>
                  <a:schemeClr val="bg1">
                    <a:lumMod val="95000"/>
                    <a:lumOff val="5000"/>
                    <a:alpha val="7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1</a:t>
            </a:r>
            <a:r>
              <a:rPr lang="ko-KR" altLang="en-US" b="1" dirty="0">
                <a:solidFill>
                  <a:schemeClr val="bg1">
                    <a:lumMod val="95000"/>
                    <a:lumOff val="5000"/>
                    <a:alpha val="7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b="1" dirty="0">
              <a:solidFill>
                <a:schemeClr val="bg1">
                  <a:lumMod val="95000"/>
                  <a:lumOff val="5000"/>
                  <a:alpha val="7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rtl="0"/>
            <a:endParaRPr lang="en-US" altLang="ko-KR" b="1" dirty="0">
              <a:solidFill>
                <a:schemeClr val="bg1">
                  <a:lumMod val="95000"/>
                  <a:lumOff val="5000"/>
                  <a:alpha val="7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rtl="0"/>
            <a:r>
              <a:rPr lang="ko-KR" altLang="en-US" b="1" dirty="0">
                <a:solidFill>
                  <a:schemeClr val="bg1">
                    <a:lumMod val="95000"/>
                    <a:lumOff val="5000"/>
                    <a:alpha val="70000"/>
                  </a:schemeClr>
                </a:solidFill>
              </a:rPr>
              <a:t>인공지능공학부</a:t>
            </a:r>
            <a:endParaRPr lang="en-US" altLang="ko-KR" b="1" dirty="0">
              <a:solidFill>
                <a:schemeClr val="bg1">
                  <a:lumMod val="95000"/>
                  <a:lumOff val="5000"/>
                  <a:alpha val="70000"/>
                </a:schemeClr>
              </a:solidFill>
            </a:endParaRPr>
          </a:p>
          <a:p>
            <a:pPr algn="l" rtl="0"/>
            <a:r>
              <a:rPr lang="en-US" altLang="ko-KR" b="1" dirty="0">
                <a:solidFill>
                  <a:schemeClr val="bg1">
                    <a:lumMod val="95000"/>
                    <a:lumOff val="5000"/>
                    <a:alpha val="70000"/>
                  </a:schemeClr>
                </a:solidFill>
              </a:rPr>
              <a:t>20234292 </a:t>
            </a:r>
            <a:r>
              <a:rPr lang="ko-KR" altLang="en-US" b="1" dirty="0" err="1">
                <a:solidFill>
                  <a:schemeClr val="bg1">
                    <a:lumMod val="95000"/>
                    <a:lumOff val="5000"/>
                    <a:alpha val="70000"/>
                  </a:schemeClr>
                </a:solidFill>
              </a:rPr>
              <a:t>이동건</a:t>
            </a:r>
            <a:endParaRPr lang="en-US" altLang="ko-KR" b="1" dirty="0">
              <a:solidFill>
                <a:schemeClr val="bg1">
                  <a:lumMod val="95000"/>
                  <a:lumOff val="5000"/>
                  <a:alpha val="70000"/>
                </a:schemeClr>
              </a:solidFill>
            </a:endParaRPr>
          </a:p>
          <a:p>
            <a:pPr algn="l" rtl="0"/>
            <a:r>
              <a:rPr lang="en-US" altLang="ko-KR" b="1" dirty="0">
                <a:solidFill>
                  <a:schemeClr val="bg1">
                    <a:lumMod val="95000"/>
                    <a:lumOff val="5000"/>
                    <a:alpha val="70000"/>
                  </a:schemeClr>
                </a:solidFill>
              </a:rPr>
              <a:t>20234348 </a:t>
            </a:r>
            <a:r>
              <a:rPr lang="ko-KR" altLang="en-US" b="1" dirty="0">
                <a:solidFill>
                  <a:schemeClr val="bg1">
                    <a:lumMod val="95000"/>
                    <a:lumOff val="5000"/>
                    <a:alpha val="70000"/>
                  </a:schemeClr>
                </a:solidFill>
              </a:rPr>
              <a:t>최원준</a:t>
            </a:r>
            <a:endParaRPr lang="en-US" altLang="ko-KR" b="1" dirty="0">
              <a:solidFill>
                <a:schemeClr val="bg1">
                  <a:lumMod val="95000"/>
                  <a:lumOff val="5000"/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80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1. </a:t>
            </a:r>
            <a:r>
              <a:rPr lang="ko-KR" altLang="en-US" b="1" dirty="0">
                <a:solidFill>
                  <a:srgbClr val="92D050"/>
                </a:solidFill>
              </a:rPr>
              <a:t>엔티티 </a:t>
            </a:r>
            <a:r>
              <a:rPr lang="en-US" altLang="ko-KR" b="1" dirty="0">
                <a:solidFill>
                  <a:srgbClr val="92D050"/>
                </a:solidFill>
              </a:rPr>
              <a:t>&amp; </a:t>
            </a:r>
            <a:r>
              <a:rPr lang="ko-KR" altLang="en-US" b="1" dirty="0">
                <a:solidFill>
                  <a:srgbClr val="92D050"/>
                </a:solidFill>
              </a:rPr>
              <a:t>속성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EC27068-268E-4547-9CF7-3B8C29486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609600"/>
            <a:ext cx="4589576" cy="394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F7E677-7A6E-E741-5B98-67854BB49D5C}"/>
              </a:ext>
            </a:extLst>
          </p:cNvPr>
          <p:cNvSpPr txBox="1"/>
          <p:nvPr/>
        </p:nvSpPr>
        <p:spPr>
          <a:xfrm>
            <a:off x="1026826" y="5156617"/>
            <a:ext cx="7185044" cy="1703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서버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 (Server ID):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서버를 고유하게 식별하는 식별자입니다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en-US" altLang="ko-KR" b="0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Söhne"/>
              </a:rPr>
              <a:t>- PK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서버 이름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(Server Name):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서버의 이름을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서버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IP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주소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(Server IP Address):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서버의 네트워크 주소를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C29AFDB-2E95-D21E-0418-665AA7017CCC}"/>
              </a:ext>
            </a:extLst>
          </p:cNvPr>
          <p:cNvSpPr txBox="1">
            <a:spLocks/>
          </p:cNvSpPr>
          <p:nvPr/>
        </p:nvSpPr>
        <p:spPr>
          <a:xfrm>
            <a:off x="456621" y="59383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/>
              <a:t>2. </a:t>
            </a:r>
            <a:r>
              <a:rPr lang="ko-KR" altLang="en-US" b="1"/>
              <a:t>개념적 설계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6279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1. </a:t>
            </a:r>
            <a:r>
              <a:rPr lang="ko-KR" altLang="en-US" b="1" dirty="0">
                <a:solidFill>
                  <a:srgbClr val="92D050"/>
                </a:solidFill>
              </a:rPr>
              <a:t>엔티티 </a:t>
            </a:r>
            <a:r>
              <a:rPr lang="en-US" altLang="ko-KR" b="1" dirty="0">
                <a:solidFill>
                  <a:srgbClr val="92D050"/>
                </a:solidFill>
              </a:rPr>
              <a:t>&amp; </a:t>
            </a:r>
            <a:r>
              <a:rPr lang="ko-KR" altLang="en-US" b="1" dirty="0">
                <a:solidFill>
                  <a:srgbClr val="92D050"/>
                </a:solidFill>
              </a:rPr>
              <a:t>속성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64AEDB89-702E-E7C7-C347-D7B24837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672" y="295320"/>
            <a:ext cx="4561694" cy="373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737D66-D95D-7146-7E6E-67D8EFC4871E}"/>
              </a:ext>
            </a:extLst>
          </p:cNvPr>
          <p:cNvSpPr txBox="1"/>
          <p:nvPr/>
        </p:nvSpPr>
        <p:spPr>
          <a:xfrm>
            <a:off x="891914" y="4320061"/>
            <a:ext cx="8652625" cy="2537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플레이어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 (Player ID):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플레이어를 고유하게 식별하는 식별자입니다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en-US" altLang="ko-KR" b="0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Söhne"/>
              </a:rPr>
              <a:t>- PK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닉네임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(Nickname):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플레이어의 게임 내 이름을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이메일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(Email):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플레이어의 연락처 정보로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계정에 연결된 이메일 주소입니다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가입일자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(Join Date):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계정 생성 일자를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플레이어 레벨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(Player Level):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플레이어의 게임 내 레벨 또는 등급을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플레이어 경험치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(Player Experience):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플레이어가 획득한 경험치 정보를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992A8DC-1501-F388-9671-3AD5CFD30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21" y="593834"/>
            <a:ext cx="8596668" cy="1320800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개념적 설계</a:t>
            </a:r>
          </a:p>
        </p:txBody>
      </p:sp>
    </p:spTree>
    <p:extLst>
      <p:ext uri="{BB962C8B-B14F-4D97-AF65-F5344CB8AC3E}">
        <p14:creationId xmlns:p14="http://schemas.microsoft.com/office/powerpoint/2010/main" val="1143385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1. </a:t>
            </a:r>
            <a:r>
              <a:rPr lang="ko-KR" altLang="en-US" b="1" dirty="0">
                <a:solidFill>
                  <a:srgbClr val="92D050"/>
                </a:solidFill>
              </a:rPr>
              <a:t>엔티티 </a:t>
            </a:r>
            <a:r>
              <a:rPr lang="en-US" altLang="ko-KR" b="1" dirty="0">
                <a:solidFill>
                  <a:srgbClr val="92D050"/>
                </a:solidFill>
              </a:rPr>
              <a:t>&amp; </a:t>
            </a:r>
            <a:r>
              <a:rPr lang="ko-KR" altLang="en-US" b="1" dirty="0">
                <a:solidFill>
                  <a:srgbClr val="92D050"/>
                </a:solidFill>
              </a:rPr>
              <a:t>속성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E60F3960-706C-E45E-CD33-465C9855E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633" y="609600"/>
            <a:ext cx="4731982" cy="371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C572FB-DA06-AD49-E0AC-D41E82904BB7}"/>
              </a:ext>
            </a:extLst>
          </p:cNvPr>
          <p:cNvSpPr txBox="1"/>
          <p:nvPr/>
        </p:nvSpPr>
        <p:spPr>
          <a:xfrm>
            <a:off x="995251" y="4841033"/>
            <a:ext cx="7960834" cy="1706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 (Administrator ID):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관리자를 고유하게 식별하는 식별자입니다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 이름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(Administrator Name):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관리자의 이름을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전화번호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(Phone Number):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관리자의 연락처 정보로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전화번호를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이메일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(Email):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관리자의 이메일 주소입니다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81E1943-E528-EF38-68F0-45723EA28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개념적 설계</a:t>
            </a:r>
          </a:p>
        </p:txBody>
      </p:sp>
    </p:spTree>
    <p:extLst>
      <p:ext uri="{BB962C8B-B14F-4D97-AF65-F5344CB8AC3E}">
        <p14:creationId xmlns:p14="http://schemas.microsoft.com/office/powerpoint/2010/main" val="127795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1. </a:t>
            </a:r>
            <a:r>
              <a:rPr lang="ko-KR" altLang="en-US" b="1" dirty="0">
                <a:solidFill>
                  <a:srgbClr val="92D050"/>
                </a:solidFill>
              </a:rPr>
              <a:t>엔티티 </a:t>
            </a:r>
            <a:r>
              <a:rPr lang="en-US" altLang="ko-KR" b="1" dirty="0">
                <a:solidFill>
                  <a:srgbClr val="92D050"/>
                </a:solidFill>
              </a:rPr>
              <a:t>&amp; </a:t>
            </a:r>
            <a:r>
              <a:rPr lang="ko-KR" altLang="en-US" b="1" dirty="0">
                <a:solidFill>
                  <a:srgbClr val="92D050"/>
                </a:solidFill>
              </a:rPr>
              <a:t>속성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696BDFA-F3FB-DCBF-FD06-BD982D01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731" y="609600"/>
            <a:ext cx="4354643" cy="421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154DC4-4E81-E8CC-BB80-7467FB88938A}"/>
              </a:ext>
            </a:extLst>
          </p:cNvPr>
          <p:cNvSpPr txBox="1"/>
          <p:nvPr/>
        </p:nvSpPr>
        <p:spPr>
          <a:xfrm>
            <a:off x="861935" y="5194091"/>
            <a:ext cx="7974171" cy="1291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회사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 (Company ID):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서버 관리 회사를 고유하게 식별하는 식별자입니다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회사 이름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(Company Name):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서버 관리 회사의 이름을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회사 형태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(Company Type):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서버 관리 회사의 종류나 형태를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1402B5D-D45D-0905-0588-EC1A2ECB9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개념적 설계</a:t>
            </a:r>
          </a:p>
        </p:txBody>
      </p:sp>
    </p:spTree>
    <p:extLst>
      <p:ext uri="{BB962C8B-B14F-4D97-AF65-F5344CB8AC3E}">
        <p14:creationId xmlns:p14="http://schemas.microsoft.com/office/powerpoint/2010/main" val="619520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2. </a:t>
            </a:r>
            <a:r>
              <a:rPr lang="ko-KR" altLang="en-US" b="1" dirty="0">
                <a:solidFill>
                  <a:srgbClr val="92D050"/>
                </a:solidFill>
              </a:rPr>
              <a:t>관계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79896DE-3587-4E28-1B86-D0D28002E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72" y="2770208"/>
            <a:ext cx="8544330" cy="33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29FD8CC-8A63-9712-AA30-E09293D0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개념적 설계</a:t>
            </a:r>
          </a:p>
        </p:txBody>
      </p:sp>
    </p:spTree>
    <p:extLst>
      <p:ext uri="{BB962C8B-B14F-4D97-AF65-F5344CB8AC3E}">
        <p14:creationId xmlns:p14="http://schemas.microsoft.com/office/powerpoint/2010/main" val="434701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2. </a:t>
            </a:r>
            <a:r>
              <a:rPr lang="ko-KR" altLang="en-US" b="1" dirty="0">
                <a:solidFill>
                  <a:srgbClr val="92D050"/>
                </a:solidFill>
              </a:rPr>
              <a:t>관계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733EB2E-EDE4-F8CD-4B2E-04BD28405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65" y="2665740"/>
            <a:ext cx="9699398" cy="358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3C00FF5-191A-A750-BBE2-D3F199477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개념적 설계</a:t>
            </a:r>
          </a:p>
        </p:txBody>
      </p:sp>
    </p:spTree>
    <p:extLst>
      <p:ext uri="{BB962C8B-B14F-4D97-AF65-F5344CB8AC3E}">
        <p14:creationId xmlns:p14="http://schemas.microsoft.com/office/powerpoint/2010/main" val="1817216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2. </a:t>
            </a:r>
            <a:r>
              <a:rPr lang="ko-KR" altLang="en-US" b="1" dirty="0">
                <a:solidFill>
                  <a:srgbClr val="92D050"/>
                </a:solidFill>
              </a:rPr>
              <a:t>관계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62FA870-E8E5-322F-A859-E875FA731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64" y="2633001"/>
            <a:ext cx="81534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F0FE14E-0ECA-F9AB-9112-6FA6959B5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개념적 설계</a:t>
            </a:r>
          </a:p>
        </p:txBody>
      </p:sp>
    </p:spTree>
    <p:extLst>
      <p:ext uri="{BB962C8B-B14F-4D97-AF65-F5344CB8AC3E}">
        <p14:creationId xmlns:p14="http://schemas.microsoft.com/office/powerpoint/2010/main" val="3653621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2. </a:t>
            </a:r>
            <a:r>
              <a:rPr lang="ko-KR" altLang="en-US" b="1" dirty="0">
                <a:solidFill>
                  <a:srgbClr val="92D050"/>
                </a:solidFill>
              </a:rPr>
              <a:t>관계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AAFB947-E274-56EF-F889-E56FD3B33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47" y="2710324"/>
            <a:ext cx="8454552" cy="344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0C4DB69-5C1E-2D63-9A9E-1C1A8D3E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개념적 설계</a:t>
            </a:r>
          </a:p>
        </p:txBody>
      </p:sp>
    </p:spTree>
    <p:extLst>
      <p:ext uri="{BB962C8B-B14F-4D97-AF65-F5344CB8AC3E}">
        <p14:creationId xmlns:p14="http://schemas.microsoft.com/office/powerpoint/2010/main" val="2725624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3. ERD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463EA17-2068-691B-EA2A-11A898302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633" y="2048666"/>
            <a:ext cx="8377782" cy="39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71C2EC8-DB61-9D19-2069-13F9A5BA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개념적 설계</a:t>
            </a:r>
          </a:p>
        </p:txBody>
      </p:sp>
    </p:spTree>
    <p:extLst>
      <p:ext uri="{BB962C8B-B14F-4D97-AF65-F5344CB8AC3E}">
        <p14:creationId xmlns:p14="http://schemas.microsoft.com/office/powerpoint/2010/main" val="3096460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4. ERWIN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C25EA08-D7A4-C70D-ED9C-F6D538668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123" y="1044823"/>
            <a:ext cx="5381470" cy="562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F36DF8E-1095-4A4D-AF5F-26CDE8DC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81" y="542078"/>
            <a:ext cx="8596312" cy="1320800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개념적 설계</a:t>
            </a:r>
          </a:p>
        </p:txBody>
      </p:sp>
    </p:spTree>
    <p:extLst>
      <p:ext uri="{BB962C8B-B14F-4D97-AF65-F5344CB8AC3E}">
        <p14:creationId xmlns:p14="http://schemas.microsoft.com/office/powerpoint/2010/main" val="335905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36F8F-C996-4F7A-A4AD-B7474AD78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B7D95F-0CC9-B92C-2547-B0342784A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115" y="2229482"/>
            <a:ext cx="8596668" cy="388077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2600" b="1" dirty="0">
                <a:latin typeface="맑은 고딕"/>
                <a:ea typeface="맑은 고딕"/>
              </a:rPr>
              <a:t>1. </a:t>
            </a:r>
            <a:r>
              <a:rPr lang="ko-KR" altLang="en-US" sz="2300" b="1" dirty="0">
                <a:latin typeface="맑은 고딕"/>
                <a:ea typeface="맑은 고딕"/>
              </a:rPr>
              <a:t>계획수립                                  3</a:t>
            </a:r>
            <a:r>
              <a:rPr lang="en-US" altLang="ko-KR" sz="2600" b="1" dirty="0">
                <a:latin typeface="Malgun Gothic"/>
                <a:ea typeface="맑은 고딕"/>
              </a:rPr>
              <a:t>. </a:t>
            </a:r>
            <a:r>
              <a:rPr lang="en-US" altLang="ko-KR" sz="2600" b="1" dirty="0" err="1">
                <a:latin typeface="Malgun Gothic"/>
                <a:ea typeface="맑은 고딕"/>
              </a:rPr>
              <a:t>논리적</a:t>
            </a:r>
            <a:r>
              <a:rPr lang="en-US" altLang="ko-KR" sz="2600" b="1" dirty="0">
                <a:latin typeface="Malgun Gothic"/>
                <a:ea typeface="맑은 고딕"/>
              </a:rPr>
              <a:t> </a:t>
            </a:r>
            <a:r>
              <a:rPr lang="en-US" altLang="ko-KR" sz="2600" b="1" dirty="0" err="1">
                <a:latin typeface="Malgun Gothic"/>
                <a:ea typeface="맑은 고딕"/>
              </a:rPr>
              <a:t>설계</a:t>
            </a:r>
            <a:r>
              <a:rPr lang="ko-KR" altLang="en-US" sz="2300" b="1" dirty="0">
                <a:latin typeface="맑은 고딕"/>
                <a:ea typeface="맑은 고딕"/>
              </a:rPr>
              <a:t>   </a:t>
            </a:r>
            <a:endParaRPr lang="en-US" altLang="ko-KR" sz="2300" b="1" dirty="0"/>
          </a:p>
          <a:p>
            <a:pPr marL="0" indent="0">
              <a:buNone/>
            </a:pPr>
            <a:r>
              <a:rPr lang="en-US" altLang="ko-KR" sz="2300" b="1" dirty="0">
                <a:latin typeface="맑은 고딕"/>
                <a:ea typeface="맑은 고딕"/>
              </a:rPr>
              <a:t>	</a:t>
            </a:r>
            <a:r>
              <a:rPr lang="ko-KR" altLang="en-US" sz="2300" b="1" dirty="0">
                <a:latin typeface="맑은 고딕"/>
                <a:ea typeface="맑은 고딕"/>
              </a:rPr>
              <a:t>① 개발주제 </a:t>
            </a:r>
            <a:endParaRPr lang="en-US" altLang="ko-KR" sz="2300" b="1" dirty="0"/>
          </a:p>
          <a:p>
            <a:pPr marL="0" indent="0">
              <a:buNone/>
            </a:pPr>
            <a:r>
              <a:rPr lang="en-US" altLang="ko-KR" sz="2300" b="1" dirty="0"/>
              <a:t>	</a:t>
            </a:r>
            <a:r>
              <a:rPr lang="ko-KR" altLang="en-US" sz="2300" b="1" dirty="0"/>
              <a:t>② 선정이유</a:t>
            </a:r>
            <a:endParaRPr lang="en-US" altLang="ko-KR" sz="2300" b="1" dirty="0"/>
          </a:p>
          <a:p>
            <a:pPr marL="0" indent="0">
              <a:buNone/>
            </a:pPr>
            <a:r>
              <a:rPr lang="en-US" altLang="ko-KR" sz="2300" b="1" dirty="0"/>
              <a:t>	</a:t>
            </a:r>
            <a:r>
              <a:rPr lang="ko-KR" altLang="en-US" sz="2300" b="1" dirty="0"/>
              <a:t>③ 자료조사 및 분석</a:t>
            </a:r>
            <a:endParaRPr lang="en-US" altLang="ko-KR" sz="2300" b="1" dirty="0"/>
          </a:p>
          <a:p>
            <a:pPr marL="0" indent="0">
              <a:buNone/>
            </a:pPr>
            <a:endParaRPr lang="en-US" altLang="ko-KR" sz="2300" b="1" dirty="0"/>
          </a:p>
          <a:p>
            <a:pPr marL="0" indent="0">
              <a:buNone/>
            </a:pPr>
            <a:r>
              <a:rPr lang="en-US" altLang="ko-KR" sz="2600" b="1" dirty="0">
                <a:latin typeface="맑은 고딕"/>
                <a:ea typeface="맑은 고딕"/>
              </a:rPr>
              <a:t>2.</a:t>
            </a:r>
            <a:r>
              <a:rPr lang="en-US" altLang="ko-KR" sz="2300" b="1" dirty="0">
                <a:latin typeface="맑은 고딕"/>
                <a:ea typeface="맑은 고딕"/>
              </a:rPr>
              <a:t> </a:t>
            </a:r>
            <a:r>
              <a:rPr lang="ko-KR" altLang="en-US" sz="2300" b="1" dirty="0">
                <a:latin typeface="맑은 고딕"/>
                <a:ea typeface="맑은 고딕"/>
              </a:rPr>
              <a:t>개념적 설계                               </a:t>
            </a:r>
            <a:r>
              <a:rPr lang="en-US" altLang="en-US" sz="2300" b="1" dirty="0">
                <a:latin typeface="맑은 고딕"/>
                <a:ea typeface="맑은 고딕"/>
              </a:rPr>
              <a:t>4</a:t>
            </a:r>
            <a:r>
              <a:rPr lang="en-US" altLang="ko-KR" sz="2600" b="1" dirty="0">
                <a:latin typeface="Malgun Gothic"/>
                <a:ea typeface="맑은 고딕"/>
              </a:rPr>
              <a:t>. 물</a:t>
            </a:r>
            <a:r>
              <a:rPr lang="ko-KR" altLang="en-US" sz="2600" b="1" dirty="0" err="1">
                <a:latin typeface="Malgun Gothic"/>
                <a:ea typeface="맑은 고딕"/>
              </a:rPr>
              <a:t>리적</a:t>
            </a:r>
            <a:r>
              <a:rPr lang="en-US" altLang="ko-KR" sz="2600" b="1" dirty="0">
                <a:latin typeface="Malgun Gothic"/>
                <a:ea typeface="맑은 고딕"/>
              </a:rPr>
              <a:t> </a:t>
            </a:r>
            <a:r>
              <a:rPr lang="ko-KR" altLang="en-US" sz="2600" b="1" dirty="0">
                <a:latin typeface="Malgun Gothic"/>
                <a:ea typeface="맑은 고딕"/>
              </a:rPr>
              <a:t>설계</a:t>
            </a:r>
            <a:endParaRPr lang="en-US" altLang="ko-KR" sz="2300" b="1" dirty="0">
              <a:latin typeface="맑은 고딕"/>
              <a:ea typeface="맑은 고딕"/>
            </a:endParaRPr>
          </a:p>
          <a:p>
            <a:pPr marL="0" indent="0">
              <a:buNone/>
            </a:pPr>
            <a:r>
              <a:rPr lang="en-US" altLang="ko-KR" sz="2300" b="1" dirty="0"/>
              <a:t>	</a:t>
            </a:r>
            <a:r>
              <a:rPr lang="ko-KR" altLang="en-US" sz="2300" b="1" dirty="0"/>
              <a:t>① 엔티티 </a:t>
            </a:r>
            <a:r>
              <a:rPr lang="en-US" altLang="ko-KR" sz="2300" b="1" dirty="0"/>
              <a:t>&amp; </a:t>
            </a:r>
            <a:r>
              <a:rPr lang="ko-KR" altLang="en-US" sz="2300" b="1" dirty="0"/>
              <a:t>속성</a:t>
            </a:r>
            <a:endParaRPr lang="en-US" altLang="ko-KR" sz="2300" b="1" dirty="0"/>
          </a:p>
          <a:p>
            <a:pPr marL="0" indent="0">
              <a:buNone/>
            </a:pPr>
            <a:r>
              <a:rPr lang="en-US" altLang="ko-KR" sz="2300" b="1" dirty="0"/>
              <a:t>	</a:t>
            </a:r>
            <a:r>
              <a:rPr lang="ko-KR" altLang="en-US" sz="2300" b="1" dirty="0"/>
              <a:t>② 관계</a:t>
            </a:r>
            <a:endParaRPr lang="en-US" altLang="ko-KR" sz="2300" b="1" dirty="0"/>
          </a:p>
          <a:p>
            <a:pPr marL="0" indent="0">
              <a:buNone/>
            </a:pPr>
            <a:r>
              <a:rPr lang="en-US" altLang="ko-KR" sz="2300" b="1" dirty="0"/>
              <a:t>	</a:t>
            </a:r>
            <a:r>
              <a:rPr lang="ko-KR" altLang="en-US" sz="2300" b="1" dirty="0"/>
              <a:t>③ </a:t>
            </a:r>
            <a:r>
              <a:rPr lang="en-US" altLang="ko-KR" sz="2300" b="1" dirty="0"/>
              <a:t>ERD</a:t>
            </a:r>
          </a:p>
          <a:p>
            <a:pPr marL="0" indent="0">
              <a:buNone/>
            </a:pPr>
            <a:r>
              <a:rPr lang="en-US" altLang="ko-KR" sz="2300" b="1" dirty="0"/>
              <a:t>	</a:t>
            </a:r>
            <a:r>
              <a:rPr lang="ko-KR" altLang="en-US" sz="2300" b="1" dirty="0"/>
              <a:t>④ </a:t>
            </a:r>
            <a:r>
              <a:rPr lang="en-US" altLang="ko-KR" sz="2300" b="1" dirty="0"/>
              <a:t>ERWIN </a:t>
            </a:r>
          </a:p>
        </p:txBody>
      </p:sp>
    </p:spTree>
    <p:extLst>
      <p:ext uri="{BB962C8B-B14F-4D97-AF65-F5344CB8AC3E}">
        <p14:creationId xmlns:p14="http://schemas.microsoft.com/office/powerpoint/2010/main" val="2578945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직사각형 30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(S) 32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(S) 34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직사각형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직사각형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 rtlCol="0">
            <a:normAutofit/>
          </a:bodyPr>
          <a:lstStyle/>
          <a:p>
            <a:pPr algn="ctr"/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</a:t>
            </a:r>
            <a:r>
              <a:rPr lang="ko-KR" altLang="en-US" sz="6000" b="1" dirty="0">
                <a:solidFill>
                  <a:srgbClr val="FFFFFF"/>
                </a:solidFill>
              </a:rPr>
              <a:t>적 설계</a:t>
            </a:r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</a:p>
        </p:txBody>
      </p:sp>
    </p:spTree>
    <p:extLst>
      <p:ext uri="{BB962C8B-B14F-4D97-AF65-F5344CB8AC3E}">
        <p14:creationId xmlns:p14="http://schemas.microsoft.com/office/powerpoint/2010/main" val="2682091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C2854107-94A9-8A03-2E96-660C293B3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809865"/>
              </p:ext>
            </p:extLst>
          </p:nvPr>
        </p:nvGraphicFramePr>
        <p:xfrm>
          <a:off x="677863" y="1345625"/>
          <a:ext cx="9131644" cy="5261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5822">
                  <a:extLst>
                    <a:ext uri="{9D8B030D-6E8A-4147-A177-3AD203B41FA5}">
                      <a16:colId xmlns:a16="http://schemas.microsoft.com/office/drawing/2014/main" val="3897427699"/>
                    </a:ext>
                  </a:extLst>
                </a:gridCol>
                <a:gridCol w="4565822">
                  <a:extLst>
                    <a:ext uri="{9D8B030D-6E8A-4147-A177-3AD203B41FA5}">
                      <a16:colId xmlns:a16="http://schemas.microsoft.com/office/drawing/2014/main" val="1130755139"/>
                    </a:ext>
                  </a:extLst>
                </a:gridCol>
              </a:tblGrid>
              <a:tr h="412178">
                <a:tc>
                  <a:txBody>
                    <a:bodyPr/>
                    <a:lstStyle/>
                    <a:p>
                      <a:r>
                        <a:rPr lang="ko-KR" altLang="en-US" dirty="0"/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856858"/>
                  </a:ext>
                </a:extLst>
              </a:tr>
              <a:tr h="412178">
                <a:tc>
                  <a:txBody>
                    <a:bodyPr/>
                    <a:lstStyle/>
                    <a:p>
                      <a:r>
                        <a:rPr lang="ko-KR" altLang="en-US" dirty="0"/>
                        <a:t>게임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게임에 대한 기본 정보를 관리합니다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576328"/>
                  </a:ext>
                </a:extLst>
              </a:tr>
              <a:tr h="591191">
                <a:tc>
                  <a:txBody>
                    <a:bodyPr/>
                    <a:lstStyle/>
                    <a:p>
                      <a:r>
                        <a:rPr lang="ko-KR" altLang="en-US"/>
                        <a:t>플레이어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게임을 플레이하는 사용자에 대한 정보를 관리합니다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007003"/>
                  </a:ext>
                </a:extLst>
              </a:tr>
              <a:tr h="591191">
                <a:tc>
                  <a:txBody>
                    <a:bodyPr/>
                    <a:lstStyle/>
                    <a:p>
                      <a:r>
                        <a:rPr lang="ko-KR" altLang="en-US"/>
                        <a:t>게임플레이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플레이어가 특정 게임을 플레이하는 정보를 관리합니다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024909"/>
                  </a:ext>
                </a:extLst>
              </a:tr>
              <a:tr h="412178">
                <a:tc>
                  <a:txBody>
                    <a:bodyPr/>
                    <a:lstStyle/>
                    <a:p>
                      <a:r>
                        <a:rPr lang="ko-KR" altLang="en-US"/>
                        <a:t>서버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게임 서버에 대한 정보를 관리합니다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230651"/>
                  </a:ext>
                </a:extLst>
              </a:tr>
              <a:tr h="591191">
                <a:tc>
                  <a:txBody>
                    <a:bodyPr/>
                    <a:lstStyle/>
                    <a:p>
                      <a:r>
                        <a:rPr lang="ko-KR" altLang="en-US"/>
                        <a:t>저장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게임 데이터 저장소에 대한 정보를 관리합니다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254332"/>
                  </a:ext>
                </a:extLst>
              </a:tr>
              <a:tr h="591191">
                <a:tc>
                  <a:txBody>
                    <a:bodyPr/>
                    <a:lstStyle/>
                    <a:p>
                      <a:r>
                        <a:rPr lang="ko-KR" altLang="en-US"/>
                        <a:t>관리자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서버를 관리하는 관리자에 대한 정보를 관리합니다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590344"/>
                  </a:ext>
                </a:extLst>
              </a:tr>
              <a:tr h="412178">
                <a:tc>
                  <a:txBody>
                    <a:bodyPr/>
                    <a:lstStyle/>
                    <a:p>
                      <a:r>
                        <a:rPr lang="ko-KR" altLang="en-US"/>
                        <a:t>관리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서버 관리 정보를 관리합니다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099633"/>
                  </a:ext>
                </a:extLst>
              </a:tr>
              <a:tr h="412178">
                <a:tc>
                  <a:txBody>
                    <a:bodyPr/>
                    <a:lstStyle/>
                    <a:p>
                      <a:r>
                        <a:rPr lang="ko-KR" altLang="en-US"/>
                        <a:t>서버 관리 회사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서버 관리 회사에 대한 정보를 관리합니다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37401"/>
                  </a:ext>
                </a:extLst>
              </a:tr>
              <a:tr h="591191">
                <a:tc>
                  <a:txBody>
                    <a:bodyPr/>
                    <a:lstStyle/>
                    <a:p>
                      <a:r>
                        <a:rPr lang="ko-KR" altLang="en-US"/>
                        <a:t>소속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관리자가 속한 서버 관리 회사 정보를 관리합니다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64251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E4063D7A-E40C-B812-DB92-5167A1D18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논리적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2B233-C3F9-17A6-B85D-C249A4F8607F}"/>
              </a:ext>
            </a:extLst>
          </p:cNvPr>
          <p:cNvSpPr txBox="1"/>
          <p:nvPr/>
        </p:nvSpPr>
        <p:spPr>
          <a:xfrm>
            <a:off x="4559643" y="685225"/>
            <a:ext cx="4714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테이블 설명</a:t>
            </a:r>
          </a:p>
        </p:txBody>
      </p:sp>
    </p:spTree>
    <p:extLst>
      <p:ext uri="{BB962C8B-B14F-4D97-AF65-F5344CB8AC3E}">
        <p14:creationId xmlns:p14="http://schemas.microsoft.com/office/powerpoint/2010/main" val="3068676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0A663EAC-3A42-5331-6315-FFEB4CCCB1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113754"/>
              </p:ext>
            </p:extLst>
          </p:nvPr>
        </p:nvGraphicFramePr>
        <p:xfrm>
          <a:off x="677863" y="2414588"/>
          <a:ext cx="8596308" cy="366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718">
                  <a:extLst>
                    <a:ext uri="{9D8B030D-6E8A-4147-A177-3AD203B41FA5}">
                      <a16:colId xmlns:a16="http://schemas.microsoft.com/office/drawing/2014/main" val="1944931172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1157845051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737139630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2959734383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925952702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4463881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9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게임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285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게임</a:t>
                      </a:r>
                      <a:r>
                        <a:rPr lang="en-US" altLang="ko-KR"/>
                        <a:t>_</a:t>
                      </a:r>
                      <a:r>
                        <a:rPr lang="ko-KR" altLang="en-US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66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개발사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78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74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489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4804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A29928BE-EFA0-3657-1B8A-89EAFE6E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논리적 설계</a:t>
            </a:r>
          </a:p>
        </p:txBody>
      </p:sp>
    </p:spTree>
    <p:extLst>
      <p:ext uri="{BB962C8B-B14F-4D97-AF65-F5344CB8AC3E}">
        <p14:creationId xmlns:p14="http://schemas.microsoft.com/office/powerpoint/2010/main" val="852239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0A663EAC-3A42-5331-6315-FFEB4CCCB1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7386408"/>
              </p:ext>
            </p:extLst>
          </p:nvPr>
        </p:nvGraphicFramePr>
        <p:xfrm>
          <a:off x="677863" y="2160588"/>
          <a:ext cx="8596308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718">
                  <a:extLst>
                    <a:ext uri="{9D8B030D-6E8A-4147-A177-3AD203B41FA5}">
                      <a16:colId xmlns:a16="http://schemas.microsoft.com/office/drawing/2014/main" val="1944931172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1157845051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737139630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2959734383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925952702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446388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9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플레이어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285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닉네임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66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78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가입일자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74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플레이어</a:t>
                      </a:r>
                      <a:r>
                        <a:rPr lang="en-US" altLang="ko-KR"/>
                        <a:t>_</a:t>
                      </a:r>
                      <a:r>
                        <a:rPr lang="ko-KR" altLang="en-US"/>
                        <a:t>경험치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489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플레이어</a:t>
                      </a:r>
                      <a:r>
                        <a:rPr lang="en-US" altLang="ko-KR"/>
                        <a:t>_</a:t>
                      </a:r>
                      <a:r>
                        <a:rPr lang="ko-KR" altLang="en-US"/>
                        <a:t>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4804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A29928BE-EFA0-3657-1B8A-89EAFE6E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논리적 설계</a:t>
            </a:r>
          </a:p>
        </p:txBody>
      </p:sp>
    </p:spTree>
    <p:extLst>
      <p:ext uri="{BB962C8B-B14F-4D97-AF65-F5344CB8AC3E}">
        <p14:creationId xmlns:p14="http://schemas.microsoft.com/office/powerpoint/2010/main" val="2071424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29928BE-EFA0-3657-1B8A-89EAFE6E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논리적 설계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5407A59-EF66-9343-8B3E-CCBF0F05BA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8032134"/>
              </p:ext>
            </p:extLst>
          </p:nvPr>
        </p:nvGraphicFramePr>
        <p:xfrm>
          <a:off x="1210962" y="1930400"/>
          <a:ext cx="9125892" cy="3548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982">
                  <a:extLst>
                    <a:ext uri="{9D8B030D-6E8A-4147-A177-3AD203B41FA5}">
                      <a16:colId xmlns:a16="http://schemas.microsoft.com/office/drawing/2014/main" val="818674394"/>
                    </a:ext>
                  </a:extLst>
                </a:gridCol>
                <a:gridCol w="1520982">
                  <a:extLst>
                    <a:ext uri="{9D8B030D-6E8A-4147-A177-3AD203B41FA5}">
                      <a16:colId xmlns:a16="http://schemas.microsoft.com/office/drawing/2014/main" val="1812030474"/>
                    </a:ext>
                  </a:extLst>
                </a:gridCol>
                <a:gridCol w="1520982">
                  <a:extLst>
                    <a:ext uri="{9D8B030D-6E8A-4147-A177-3AD203B41FA5}">
                      <a16:colId xmlns:a16="http://schemas.microsoft.com/office/drawing/2014/main" val="714416609"/>
                    </a:ext>
                  </a:extLst>
                </a:gridCol>
                <a:gridCol w="1520982">
                  <a:extLst>
                    <a:ext uri="{9D8B030D-6E8A-4147-A177-3AD203B41FA5}">
                      <a16:colId xmlns:a16="http://schemas.microsoft.com/office/drawing/2014/main" val="4064708535"/>
                    </a:ext>
                  </a:extLst>
                </a:gridCol>
                <a:gridCol w="1520982">
                  <a:extLst>
                    <a:ext uri="{9D8B030D-6E8A-4147-A177-3AD203B41FA5}">
                      <a16:colId xmlns:a16="http://schemas.microsoft.com/office/drawing/2014/main" val="2335708098"/>
                    </a:ext>
                  </a:extLst>
                </a:gridCol>
                <a:gridCol w="1520982">
                  <a:extLst>
                    <a:ext uri="{9D8B030D-6E8A-4147-A177-3AD203B41FA5}">
                      <a16:colId xmlns:a16="http://schemas.microsoft.com/office/drawing/2014/main" val="1937901001"/>
                    </a:ext>
                  </a:extLst>
                </a:gridCol>
              </a:tblGrid>
              <a:tr h="428731">
                <a:tc>
                  <a:txBody>
                    <a:bodyPr/>
                    <a:lstStyle/>
                    <a:p>
                      <a:r>
                        <a:rPr lang="ko-KR" altLang="en-US"/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590309"/>
                  </a:ext>
                </a:extLst>
              </a:tr>
              <a:tr h="750279">
                <a:tc>
                  <a:txBody>
                    <a:bodyPr/>
                    <a:lstStyle/>
                    <a:p>
                      <a:r>
                        <a:rPr lang="ko-KR" altLang="en-US"/>
                        <a:t>게임플레이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게임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FK (</a:t>
                      </a:r>
                      <a:r>
                        <a:rPr lang="ko-KR" altLang="en-US"/>
                        <a:t>게임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87104"/>
                  </a:ext>
                </a:extLst>
              </a:tr>
              <a:tr h="750279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플레이어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FK (</a:t>
                      </a:r>
                      <a:r>
                        <a:rPr lang="ko-KR" altLang="en-US"/>
                        <a:t>플레이어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335033"/>
                  </a:ext>
                </a:extLst>
              </a:tr>
              <a:tr h="434685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레벨업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BOOLEAN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665743"/>
                  </a:ext>
                </a:extLst>
              </a:tr>
              <a:tr h="434685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채팅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198728"/>
                  </a:ext>
                </a:extLst>
              </a:tr>
              <a:tr h="750279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게임</a:t>
                      </a:r>
                      <a:r>
                        <a:rPr lang="en-US" altLang="ko-KR" dirty="0"/>
                        <a:t>_</a:t>
                      </a:r>
                      <a:r>
                        <a:rPr lang="ko-KR" altLang="en-US" dirty="0"/>
                        <a:t>내</a:t>
                      </a:r>
                      <a:r>
                        <a:rPr lang="en-US" altLang="ko-KR" dirty="0"/>
                        <a:t>_</a:t>
                      </a:r>
                      <a:r>
                        <a:rPr lang="ko-KR" altLang="en-US" dirty="0"/>
                        <a:t>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DECIMAL(10, 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690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482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29928BE-EFA0-3657-1B8A-89EAFE6E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논리적 설계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664DB8B-1C98-75DA-6C2D-8EE14C672B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096452"/>
              </p:ext>
            </p:extLst>
          </p:nvPr>
        </p:nvGraphicFramePr>
        <p:xfrm>
          <a:off x="677863" y="2414588"/>
          <a:ext cx="8596308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718">
                  <a:extLst>
                    <a:ext uri="{9D8B030D-6E8A-4147-A177-3AD203B41FA5}">
                      <a16:colId xmlns:a16="http://schemas.microsoft.com/office/drawing/2014/main" val="2467281677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668513543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2608463186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013076703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382511338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3046315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763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서버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79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서버</a:t>
                      </a:r>
                      <a:r>
                        <a:rPr lang="en-US" altLang="ko-KR"/>
                        <a:t>_</a:t>
                      </a:r>
                      <a:r>
                        <a:rPr lang="ko-KR" altLang="en-US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29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서버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IP_</a:t>
                      </a:r>
                      <a:r>
                        <a:rPr lang="ko-KR" altLang="en-US"/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787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360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31B9E5-E0C4-D51D-A38D-67EBF7227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논리적 설계</a:t>
            </a:r>
          </a:p>
        </p:txBody>
      </p:sp>
      <p:graphicFrame>
        <p:nvGraphicFramePr>
          <p:cNvPr id="8" name="내용 개체 틀 3">
            <a:extLst>
              <a:ext uri="{FF2B5EF4-FFF2-40B4-BE49-F238E27FC236}">
                <a16:creationId xmlns:a16="http://schemas.microsoft.com/office/drawing/2014/main" id="{FDF9B66C-4A07-7B9E-F511-883DF52C8C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6619631"/>
              </p:ext>
            </p:extLst>
          </p:nvPr>
        </p:nvGraphicFramePr>
        <p:xfrm>
          <a:off x="677863" y="2414588"/>
          <a:ext cx="8596308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718">
                  <a:extLst>
                    <a:ext uri="{9D8B030D-6E8A-4147-A177-3AD203B41FA5}">
                      <a16:colId xmlns:a16="http://schemas.microsoft.com/office/drawing/2014/main" val="2467281677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668513543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2608463186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013076703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382511338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3046315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763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서버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FK (</a:t>
                      </a:r>
                      <a:r>
                        <a:rPr lang="ko-KR" altLang="en-US"/>
                        <a:t>서버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79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게임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FK (</a:t>
                      </a:r>
                      <a:r>
                        <a:rPr lang="ko-KR" altLang="en-US"/>
                        <a:t>게임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29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저장</a:t>
                      </a:r>
                      <a:r>
                        <a:rPr lang="en-US" altLang="ko-KR"/>
                        <a:t>_</a:t>
                      </a:r>
                      <a:r>
                        <a:rPr lang="ko-KR" altLang="en-US"/>
                        <a:t>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787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149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81D679A-1FA3-A593-63F3-BAB24707A1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838366"/>
              </p:ext>
            </p:extLst>
          </p:nvPr>
        </p:nvGraphicFramePr>
        <p:xfrm>
          <a:off x="677863" y="2160588"/>
          <a:ext cx="8596308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718">
                  <a:extLst>
                    <a:ext uri="{9D8B030D-6E8A-4147-A177-3AD203B41FA5}">
                      <a16:colId xmlns:a16="http://schemas.microsoft.com/office/drawing/2014/main" val="1297519933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1227315794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391216750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288540585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349909073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576262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719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655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</a:t>
                      </a:r>
                      <a:r>
                        <a:rPr lang="en-US" altLang="ko-KR"/>
                        <a:t>_</a:t>
                      </a:r>
                      <a:r>
                        <a:rPr lang="ko-KR" altLang="en-US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817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321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84765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5063CFC3-CCBA-132F-A950-60319C2A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논리적 설계</a:t>
            </a:r>
          </a:p>
        </p:txBody>
      </p:sp>
    </p:spTree>
    <p:extLst>
      <p:ext uri="{BB962C8B-B14F-4D97-AF65-F5344CB8AC3E}">
        <p14:creationId xmlns:p14="http://schemas.microsoft.com/office/powerpoint/2010/main" val="2505732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B2E397C7-72C4-FD36-0D9C-2D7F8B4CBA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8657125"/>
              </p:ext>
            </p:extLst>
          </p:nvPr>
        </p:nvGraphicFramePr>
        <p:xfrm>
          <a:off x="677863" y="2160588"/>
          <a:ext cx="859630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718">
                  <a:extLst>
                    <a:ext uri="{9D8B030D-6E8A-4147-A177-3AD203B41FA5}">
                      <a16:colId xmlns:a16="http://schemas.microsoft.com/office/drawing/2014/main" val="861579222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2575347654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4114683121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416028100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784617634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1434942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18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서버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FK (</a:t>
                      </a:r>
                      <a:r>
                        <a:rPr lang="ko-KR" altLang="en-US"/>
                        <a:t>서버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22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FK (</a:t>
                      </a:r>
                      <a:r>
                        <a:rPr lang="ko-KR" altLang="en-US"/>
                        <a:t>관리자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85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로드밸런서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626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AC727E82-8511-618B-4B62-F04A953F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논리적 설계</a:t>
            </a:r>
          </a:p>
        </p:txBody>
      </p:sp>
    </p:spTree>
    <p:extLst>
      <p:ext uri="{BB962C8B-B14F-4D97-AF65-F5344CB8AC3E}">
        <p14:creationId xmlns:p14="http://schemas.microsoft.com/office/powerpoint/2010/main" val="3321259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0B314508-1B3B-F856-166F-DDC634C5BC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6982608"/>
              </p:ext>
            </p:extLst>
          </p:nvPr>
        </p:nvGraphicFramePr>
        <p:xfrm>
          <a:off x="677863" y="2160588"/>
          <a:ext cx="859630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718">
                  <a:extLst>
                    <a:ext uri="{9D8B030D-6E8A-4147-A177-3AD203B41FA5}">
                      <a16:colId xmlns:a16="http://schemas.microsoft.com/office/drawing/2014/main" val="3012544881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167406757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887770056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1331149156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1384263906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29594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583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서버</a:t>
                      </a:r>
                      <a:r>
                        <a:rPr lang="en-US" altLang="ko-KR"/>
                        <a:t>_</a:t>
                      </a:r>
                      <a:r>
                        <a:rPr lang="ko-KR" altLang="en-US"/>
                        <a:t>관리</a:t>
                      </a:r>
                      <a:r>
                        <a:rPr lang="en-US" altLang="ko-KR"/>
                        <a:t>_</a:t>
                      </a:r>
                      <a:r>
                        <a:rPr lang="ko-KR" altLang="en-US"/>
                        <a:t>회사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회사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058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회사</a:t>
                      </a:r>
                      <a:r>
                        <a:rPr lang="en-US" altLang="ko-KR"/>
                        <a:t>_</a:t>
                      </a:r>
                      <a:r>
                        <a:rPr lang="ko-KR" altLang="en-US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121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회사</a:t>
                      </a:r>
                      <a:r>
                        <a:rPr lang="en-US" altLang="ko-KR"/>
                        <a:t>_</a:t>
                      </a:r>
                      <a:r>
                        <a:rPr lang="ko-KR" altLang="en-US"/>
                        <a:t>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12756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AC727E82-8511-618B-4B62-F04A953F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논리적 설계</a:t>
            </a:r>
          </a:p>
        </p:txBody>
      </p:sp>
    </p:spTree>
    <p:extLst>
      <p:ext uri="{BB962C8B-B14F-4D97-AF65-F5344CB8AC3E}">
        <p14:creationId xmlns:p14="http://schemas.microsoft.com/office/powerpoint/2010/main" val="948754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직사각형 30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(S) 32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(S) 34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직사각형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직사각형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 rtlCol="0">
            <a:normAutofit/>
          </a:bodyPr>
          <a:lstStyle/>
          <a:p>
            <a:pPr algn="ctr"/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 수립</a:t>
            </a:r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</a:p>
        </p:txBody>
      </p:sp>
    </p:spTree>
    <p:extLst>
      <p:ext uri="{BB962C8B-B14F-4D97-AF65-F5344CB8AC3E}">
        <p14:creationId xmlns:p14="http://schemas.microsoft.com/office/powerpoint/2010/main" val="3873559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D07A2156-9C05-9268-1B1F-544C7F1879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525332"/>
              </p:ext>
            </p:extLst>
          </p:nvPr>
        </p:nvGraphicFramePr>
        <p:xfrm>
          <a:off x="677863" y="2160588"/>
          <a:ext cx="859630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718">
                  <a:extLst>
                    <a:ext uri="{9D8B030D-6E8A-4147-A177-3AD203B41FA5}">
                      <a16:colId xmlns:a16="http://schemas.microsoft.com/office/drawing/2014/main" val="3740130222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230283697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1946704194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757663078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4166681402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512395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75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소속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FK (</a:t>
                      </a:r>
                      <a:r>
                        <a:rPr lang="ko-KR" altLang="en-US"/>
                        <a:t>관리자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222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회사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PK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FK (</a:t>
                      </a:r>
                      <a:r>
                        <a:rPr lang="ko-KR" altLang="en-US" dirty="0"/>
                        <a:t>회사</a:t>
                      </a:r>
                      <a:r>
                        <a:rPr lang="en-US" altLang="ko-KR" dirty="0"/>
                        <a:t>_</a:t>
                      </a:r>
                      <a:r>
                        <a:rPr lang="en-US" dirty="0"/>
                        <a:t>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865287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AC727E82-8511-618B-4B62-F04A953F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논리적 설계</a:t>
            </a:r>
          </a:p>
        </p:txBody>
      </p:sp>
    </p:spTree>
    <p:extLst>
      <p:ext uri="{BB962C8B-B14F-4D97-AF65-F5344CB8AC3E}">
        <p14:creationId xmlns:p14="http://schemas.microsoft.com/office/powerpoint/2010/main" val="4231660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직사각형 30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(S) 32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(S) 34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직사각형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직사각형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 rtlCol="0">
            <a:normAutofit/>
          </a:bodyPr>
          <a:lstStyle/>
          <a:p>
            <a:pPr algn="ctr"/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6000" b="1" dirty="0">
                <a:solidFill>
                  <a:srgbClr val="FFFFFF"/>
                </a:solidFill>
              </a:rPr>
              <a:t>물리적 설계</a:t>
            </a:r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</a:p>
        </p:txBody>
      </p:sp>
    </p:spTree>
    <p:extLst>
      <p:ext uri="{BB962C8B-B14F-4D97-AF65-F5344CB8AC3E}">
        <p14:creationId xmlns:p14="http://schemas.microsoft.com/office/powerpoint/2010/main" val="2671065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323D6-04C2-2A4B-1471-6E2410080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/>
                <a:ea typeface="맑은 고딕"/>
              </a:rPr>
              <a:t>4. 물리적 설계</a:t>
            </a:r>
            <a:endParaRPr lang="ko-KR" altLang="en-US" b="1" dirty="0"/>
          </a:p>
        </p:txBody>
      </p:sp>
      <p:pic>
        <p:nvPicPr>
          <p:cNvPr id="4" name="내용 개체 틀 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19AC21CB-38A2-726F-A5BB-2CADB265B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624" y="4647240"/>
            <a:ext cx="4676125" cy="786441"/>
          </a:xfr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F3756B4-AEA4-7433-CFFA-A0C39F36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969" y="1931726"/>
            <a:ext cx="4444210" cy="1342059"/>
          </a:xfrm>
          <a:prstGeom prst="rect">
            <a:avLst/>
          </a:prstGeom>
        </p:spPr>
      </p:pic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7686EF44-3434-150D-C1CC-31AD4F5F4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58" y="1611072"/>
            <a:ext cx="3786336" cy="269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17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BEA25-8C0A-C499-FEBA-FB65B183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1" dirty="0">
                <a:latin typeface="Malgun Gothic"/>
                <a:ea typeface="Malgun Gothic"/>
              </a:rPr>
              <a:t>4. 물리적 설계</a:t>
            </a:r>
            <a:endParaRPr lang="ko-KR" dirty="0"/>
          </a:p>
        </p:txBody>
      </p:sp>
      <p:pic>
        <p:nvPicPr>
          <p:cNvPr id="4" name="내용 개체 틀 3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01661420-757B-3472-5922-730A28340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963" y="4691212"/>
            <a:ext cx="6100732" cy="1002554"/>
          </a:xfrm>
        </p:spPr>
      </p:pic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2BA85AE-AAF6-CB3E-83A2-85719A3FD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03" y="2199362"/>
            <a:ext cx="4642994" cy="891729"/>
          </a:xfrm>
          <a:prstGeom prst="rect">
            <a:avLst/>
          </a:prstGeom>
        </p:spPr>
      </p:pic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0E91398-E2F5-C10F-F5BC-EEE261E4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63" y="2198945"/>
            <a:ext cx="4202833" cy="22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75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683EE-2893-912E-DAA5-C908E29A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1" dirty="0">
                <a:latin typeface="Malgun Gothic"/>
                <a:ea typeface="Malgun Gothic"/>
              </a:rPr>
              <a:t>4. 물리적 설계</a:t>
            </a:r>
            <a:endParaRPr lang="ko-KR" dirty="0"/>
          </a:p>
        </p:txBody>
      </p:sp>
      <p:pic>
        <p:nvPicPr>
          <p:cNvPr id="4" name="내용 개체 틀 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7288FDFB-DC67-D056-90E3-C0805CBC5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177" y="4572877"/>
            <a:ext cx="6096000" cy="636991"/>
          </a:xfr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6A77310-9A8D-B7CE-DD82-9F833DC41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267" y="2141340"/>
            <a:ext cx="4221764" cy="1626381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F4AE084-C3B1-C4D5-2B94-A96FD25A9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11" y="2142523"/>
            <a:ext cx="4647727" cy="22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10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A5BE-F11A-D803-9CEF-A1B888F2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1" dirty="0">
                <a:latin typeface="Malgun Gothic"/>
                <a:ea typeface="Malgun Gothic"/>
              </a:rPr>
              <a:t>4. 물리적 설계</a:t>
            </a:r>
            <a:endParaRPr lang="ko-KR" dirty="0"/>
          </a:p>
        </p:txBody>
      </p:sp>
      <p:pic>
        <p:nvPicPr>
          <p:cNvPr id="4" name="내용 개체 틀 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5696C386-77C3-DA5C-DE3E-07A27CBEE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445" y="4704857"/>
            <a:ext cx="5712634" cy="874722"/>
          </a:xfr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B93FD98-5340-7D7E-6578-86D43FA0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305" y="2112400"/>
            <a:ext cx="3794619" cy="1491757"/>
          </a:xfrm>
          <a:prstGeom prst="rect">
            <a:avLst/>
          </a:prstGeom>
        </p:spPr>
      </p:pic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1AFA01F-CDBA-CAD6-C54B-85205212C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11" y="2113584"/>
            <a:ext cx="4860709" cy="21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26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ED553-3445-BBC0-63FC-34803174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1" dirty="0">
                <a:latin typeface="Malgun Gothic"/>
                <a:ea typeface="Malgun Gothic"/>
              </a:rPr>
              <a:t>4. 물리적 설계</a:t>
            </a:r>
            <a:endParaRPr lang="ko-KR" dirty="0"/>
          </a:p>
        </p:txBody>
      </p:sp>
      <p:pic>
        <p:nvPicPr>
          <p:cNvPr id="4" name="내용 개체 틀 3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2B1A8B2D-2D5C-7AE6-D3BE-1DE378E5E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888" y="4169188"/>
            <a:ext cx="4987610" cy="682369"/>
          </a:xfr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8EDFB0A-DA19-29D5-6E27-4BE771FAF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220" y="2116284"/>
            <a:ext cx="3638550" cy="1628775"/>
          </a:xfrm>
          <a:prstGeom prst="rect">
            <a:avLst/>
          </a:prstGeom>
        </p:spPr>
      </p:pic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0E124C8B-BB0A-7258-4E5C-F80507D3C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54" y="2117468"/>
            <a:ext cx="4472609" cy="17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9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437B0-420F-9D16-DD61-86F7EEA4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1" dirty="0">
                <a:latin typeface="Malgun Gothic"/>
                <a:ea typeface="Malgun Gothic"/>
              </a:rPr>
              <a:t>4. 물리적 설계</a:t>
            </a:r>
            <a:endParaRPr lang="ko-KR" dirty="0"/>
          </a:p>
        </p:txBody>
      </p:sp>
      <p:pic>
        <p:nvPicPr>
          <p:cNvPr id="4" name="내용 개체 틀 3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B4897845-CAE1-E29F-381F-C3D311041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177" y="4460962"/>
            <a:ext cx="6096000" cy="718835"/>
          </a:xfr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E2F3949-0037-BACB-1DA0-65C659340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218" y="2048356"/>
            <a:ext cx="4207566" cy="1378261"/>
          </a:xfrm>
          <a:prstGeom prst="rect">
            <a:avLst/>
          </a:prstGeom>
        </p:spPr>
      </p:pic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AFC8E05-243F-06FB-57AC-9525FC5C7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11" y="2049540"/>
            <a:ext cx="4496275" cy="19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67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E1B3A-859C-7E31-B745-2E8CFED2F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1" dirty="0">
                <a:latin typeface="Malgun Gothic"/>
                <a:ea typeface="Malgun Gothic"/>
              </a:rPr>
              <a:t>4. 물리적 설계</a:t>
            </a:r>
            <a:endParaRPr lang="ko-KR" dirty="0"/>
          </a:p>
        </p:txBody>
      </p:sp>
      <p:pic>
        <p:nvPicPr>
          <p:cNvPr id="4" name="내용 개체 틀 3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546CF4BE-6328-C75F-6A9D-53AC6002F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177" y="4554290"/>
            <a:ext cx="6096000" cy="939209"/>
          </a:xfr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7ED060E-B3A0-5414-408A-EE56065E3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441" y="2108554"/>
            <a:ext cx="3654879" cy="1462828"/>
          </a:xfrm>
          <a:prstGeom prst="rect">
            <a:avLst/>
          </a:prstGeom>
        </p:spPr>
      </p:pic>
      <p:pic>
        <p:nvPicPr>
          <p:cNvPr id="6" name="그림 5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1BB81F64-0CFB-224F-AA89-64EFE4CA3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11" y="2109737"/>
            <a:ext cx="5040560" cy="221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37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6ABA0-D611-491C-B075-158474DC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1" dirty="0">
                <a:latin typeface="Malgun Gothic"/>
                <a:ea typeface="Malgun Gothic"/>
              </a:rPr>
              <a:t>4. 물리적 설계</a:t>
            </a:r>
            <a:endParaRPr lang="ko-KR" dirty="0"/>
          </a:p>
        </p:txBody>
      </p:sp>
      <p:pic>
        <p:nvPicPr>
          <p:cNvPr id="4" name="내용 개체 틀 3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09906741-C2D5-193A-0688-8CDF3EEAC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177" y="4628995"/>
            <a:ext cx="6096000" cy="808731"/>
          </a:xfrm>
        </p:spPr>
      </p:pic>
      <p:pic>
        <p:nvPicPr>
          <p:cNvPr id="5" name="그림 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41BABBCA-B2D7-AB95-2C51-17BF29BA4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715" y="2074402"/>
            <a:ext cx="3854371" cy="1409700"/>
          </a:xfrm>
          <a:prstGeom prst="rect">
            <a:avLst/>
          </a:prstGeom>
        </p:spPr>
      </p:pic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C4648D1-E0D5-D128-6A13-876121DE3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11" y="2075585"/>
            <a:ext cx="4590933" cy="199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62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1DA82-C4EB-82E4-98FA-689A54BA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계획수립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1. </a:t>
            </a:r>
            <a:r>
              <a:rPr lang="ko-KR" altLang="en-US" b="1" dirty="0">
                <a:solidFill>
                  <a:srgbClr val="92D050"/>
                </a:solidFill>
              </a:rPr>
              <a:t>개발 주제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21B31-EFC6-D3A2-C00C-C82FF83F4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95" y="3085003"/>
            <a:ext cx="2478261" cy="26956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E69581-A43A-B135-DBD0-07A3FB39B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971" y="3332952"/>
            <a:ext cx="3805653" cy="1883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876092-AABF-E140-B5BD-445243D38B44}"/>
              </a:ext>
            </a:extLst>
          </p:cNvPr>
          <p:cNvSpPr txBox="1"/>
          <p:nvPr/>
        </p:nvSpPr>
        <p:spPr>
          <a:xfrm>
            <a:off x="3407078" y="1998375"/>
            <a:ext cx="3951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	</a:t>
            </a:r>
            <a:r>
              <a:rPr lang="ko-KR" altLang="en-US" sz="3200" b="1" dirty="0"/>
              <a:t>게임 서버 관리</a:t>
            </a:r>
          </a:p>
        </p:txBody>
      </p:sp>
    </p:spTree>
    <p:extLst>
      <p:ext uri="{BB962C8B-B14F-4D97-AF65-F5344CB8AC3E}">
        <p14:creationId xmlns:p14="http://schemas.microsoft.com/office/powerpoint/2010/main" val="39849861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08B49-F405-85E6-819A-4E7701E0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1" dirty="0">
                <a:latin typeface="Malgun Gothic"/>
                <a:ea typeface="Malgun Gothic"/>
              </a:rPr>
              <a:t>4. 물리적 설계</a:t>
            </a:r>
            <a:endParaRPr lang="ko-KR" dirty="0"/>
          </a:p>
        </p:txBody>
      </p:sp>
      <p:pic>
        <p:nvPicPr>
          <p:cNvPr id="4" name="내용 개체 틀 3" descr="텍스트, 폰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AA840E16-8973-1015-1463-D9151EEF4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397" y="4514514"/>
            <a:ext cx="5467350" cy="952500"/>
          </a:xfrm>
        </p:spPr>
      </p:pic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5FB0808-2942-8D80-4ED0-3E8E1C55C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313" y="2172902"/>
            <a:ext cx="2495550" cy="1552575"/>
          </a:xfrm>
          <a:prstGeom prst="rect">
            <a:avLst/>
          </a:prstGeom>
        </p:spPr>
      </p:pic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62BE77CA-241D-63F0-7FFE-5D63BDA5C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63" y="2174085"/>
            <a:ext cx="5461789" cy="19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87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직사각형 30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(S) 32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(S) 34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직사각형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직사각형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 rtlCol="0">
            <a:normAutofit/>
          </a:bodyPr>
          <a:lstStyle/>
          <a:p>
            <a:pPr algn="ctr"/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</a:p>
        </p:txBody>
      </p:sp>
    </p:spTree>
    <p:extLst>
      <p:ext uri="{BB962C8B-B14F-4D97-AF65-F5344CB8AC3E}">
        <p14:creationId xmlns:p14="http://schemas.microsoft.com/office/powerpoint/2010/main" val="628609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1DA82-C4EB-82E4-98FA-689A54BA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계획수립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2. </a:t>
            </a:r>
            <a:r>
              <a:rPr lang="ko-KR" altLang="en-US" b="1" dirty="0">
                <a:solidFill>
                  <a:srgbClr val="92D050"/>
                </a:solidFill>
              </a:rPr>
              <a:t>선정이유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9F0A3C-7254-9F54-8BA1-034666BC8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56" y="2613738"/>
            <a:ext cx="5730659" cy="407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24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1DA82-C4EB-82E4-98FA-689A54BA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계획수립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3. </a:t>
            </a:r>
            <a:r>
              <a:rPr lang="ko-KR" altLang="en-US" b="1" dirty="0">
                <a:solidFill>
                  <a:srgbClr val="92D050"/>
                </a:solidFill>
              </a:rPr>
              <a:t>자료조사 및 분석</a:t>
            </a:r>
          </a:p>
        </p:txBody>
      </p:sp>
      <p:pic>
        <p:nvPicPr>
          <p:cNvPr id="2050" name="Picture 2" descr="EA 스튜디오 – EA Games 후방에 있는 크리에이터들 – EA 공식">
            <a:extLst>
              <a:ext uri="{FF2B5EF4-FFF2-40B4-BE49-F238E27FC236}">
                <a16:creationId xmlns:a16="http://schemas.microsoft.com/office/drawing/2014/main" id="{42461D72-CF10-2398-0D7E-438FC02FB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86" y="2792385"/>
            <a:ext cx="2876706" cy="270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9BCCF8-3E3B-2C8E-B550-92404DCE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408" y="3429000"/>
            <a:ext cx="4219731" cy="134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1DA82-C4EB-82E4-98FA-689A54BA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계획수립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3. </a:t>
            </a:r>
            <a:r>
              <a:rPr lang="ko-KR" altLang="en-US" b="1" dirty="0">
                <a:solidFill>
                  <a:srgbClr val="92D050"/>
                </a:solidFill>
              </a:rPr>
              <a:t>자료조사 및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9DB1B5-2422-664C-C5E4-D0B8041F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07" y="3100672"/>
            <a:ext cx="3901181" cy="2000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AEFD5A6-3810-E3AF-BE11-D2EFF6854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659" y="1005506"/>
            <a:ext cx="3589991" cy="54264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644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직사각형 30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(S) 32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(S) 34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직사각형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직사각형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 rtlCol="0">
            <a:normAutofit/>
          </a:bodyPr>
          <a:lstStyle/>
          <a:p>
            <a:pPr algn="ctr"/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6000" b="1" dirty="0">
                <a:solidFill>
                  <a:srgbClr val="FFFFFF"/>
                </a:solidFill>
              </a:rPr>
              <a:t>개념적 설계</a:t>
            </a:r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</a:p>
        </p:txBody>
      </p:sp>
    </p:spTree>
    <p:extLst>
      <p:ext uri="{BB962C8B-B14F-4D97-AF65-F5344CB8AC3E}">
        <p14:creationId xmlns:p14="http://schemas.microsoft.com/office/powerpoint/2010/main" val="455692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1DA82-C4EB-82E4-98FA-689A54BA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21" y="593834"/>
            <a:ext cx="8596668" cy="1320800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개념적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1. </a:t>
            </a:r>
            <a:r>
              <a:rPr lang="ko-KR" altLang="en-US" b="1" dirty="0">
                <a:solidFill>
                  <a:srgbClr val="92D050"/>
                </a:solidFill>
              </a:rPr>
              <a:t>엔티티 </a:t>
            </a:r>
            <a:r>
              <a:rPr lang="en-US" altLang="ko-KR" b="1" dirty="0">
                <a:solidFill>
                  <a:srgbClr val="92D050"/>
                </a:solidFill>
              </a:rPr>
              <a:t>&amp; </a:t>
            </a:r>
            <a:r>
              <a:rPr lang="ko-KR" altLang="en-US" b="1" dirty="0">
                <a:solidFill>
                  <a:srgbClr val="92D050"/>
                </a:solidFill>
              </a:rPr>
              <a:t>속성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53BBE6A4-CC1D-9208-1FB6-5AC1D9FA0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619" y="571025"/>
            <a:ext cx="5291529" cy="352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CB6338-46AC-3A77-22FC-3EA4754353D3}"/>
              </a:ext>
            </a:extLst>
          </p:cNvPr>
          <p:cNvSpPr txBox="1"/>
          <p:nvPr/>
        </p:nvSpPr>
        <p:spPr>
          <a:xfrm>
            <a:off x="1079291" y="4322874"/>
            <a:ext cx="6398098" cy="1994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게임 이름 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(Game Name):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게임의 고유한 이름을 나타냅니다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게임 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 (Game ID):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게임을 고유하게 식별하는 식별자입니다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en-US" altLang="ko-KR" sz="1400" b="0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Söhne"/>
              </a:rPr>
              <a:t>- PK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출시일 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(Release Date):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게임의 출시 날짜를 기록합니다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개발사 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(Developer):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게임을 개발한 회사나 단체의 이름을 나타냅니다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플랫폼 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(Platform):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게임이 지원하는 플랫폼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PC,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콘솔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모바일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나타냅니다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장르 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(Genre):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게임의 장르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액션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어드벤처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RPG)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 기록합니다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4303216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01_TF89119559.potx" id="{ED88D85C-C9EC-40A7-B2AD-A5BC9A74E198}" vid="{446F54D0-6E5A-44A0-A6A2-EB3867091D5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24F515-356D-4532-BE08-F6D7771916F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AEF1282-A6E9-4912-8AB9-8ED69BF70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E04B51-1D33-4F14-BBD7-79D7D27E2E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170</TotalTime>
  <Words>1049</Words>
  <Application>Microsoft Office PowerPoint</Application>
  <PresentationFormat>와이드스크린</PresentationFormat>
  <Paragraphs>307</Paragraphs>
  <Slides>41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Söhne</vt:lpstr>
      <vt:lpstr>Calibri</vt:lpstr>
      <vt:lpstr>Wingdings 3</vt:lpstr>
      <vt:lpstr>맑은 고딕</vt:lpstr>
      <vt:lpstr>맑은 고딕</vt:lpstr>
      <vt:lpstr>패싯</vt:lpstr>
      <vt:lpstr>데이터베이스 조별 프로젝트 -게임 서버 관리- </vt:lpstr>
      <vt:lpstr>목차</vt:lpstr>
      <vt:lpstr>-계획 수립- </vt:lpstr>
      <vt:lpstr>1. 계획수립</vt:lpstr>
      <vt:lpstr>1. 계획수립</vt:lpstr>
      <vt:lpstr>1. 계획수립</vt:lpstr>
      <vt:lpstr>1. 계획수립</vt:lpstr>
      <vt:lpstr>-개념적 설계- </vt:lpstr>
      <vt:lpstr>2. 개념적 설계</vt:lpstr>
      <vt:lpstr>PowerPoint 프레젠테이션</vt:lpstr>
      <vt:lpstr>2. 개념적 설계</vt:lpstr>
      <vt:lpstr>2. 개념적 설계</vt:lpstr>
      <vt:lpstr>2. 개념적 설계</vt:lpstr>
      <vt:lpstr>2. 개념적 설계</vt:lpstr>
      <vt:lpstr>2. 개념적 설계</vt:lpstr>
      <vt:lpstr>2. 개념적 설계</vt:lpstr>
      <vt:lpstr>2. 개념적 설계</vt:lpstr>
      <vt:lpstr>2. 개념적 설계</vt:lpstr>
      <vt:lpstr>2. 개념적 설계</vt:lpstr>
      <vt:lpstr>-논리적 설계- </vt:lpstr>
      <vt:lpstr>3. 논리적 설계</vt:lpstr>
      <vt:lpstr>3. 논리적 설계</vt:lpstr>
      <vt:lpstr>3. 논리적 설계</vt:lpstr>
      <vt:lpstr>3. 논리적 설계</vt:lpstr>
      <vt:lpstr>3. 논리적 설계</vt:lpstr>
      <vt:lpstr>3. 논리적 설계</vt:lpstr>
      <vt:lpstr>3. 논리적 설계</vt:lpstr>
      <vt:lpstr>3. 논리적 설계</vt:lpstr>
      <vt:lpstr>3. 논리적 설계</vt:lpstr>
      <vt:lpstr>3. 논리적 설계</vt:lpstr>
      <vt:lpstr>-물리적 설계- </vt:lpstr>
      <vt:lpstr>4. 물리적 설계</vt:lpstr>
      <vt:lpstr>4. 물리적 설계</vt:lpstr>
      <vt:lpstr>4. 물리적 설계</vt:lpstr>
      <vt:lpstr>4. 물리적 설계</vt:lpstr>
      <vt:lpstr>4. 물리적 설계</vt:lpstr>
      <vt:lpstr>4. 물리적 설계</vt:lpstr>
      <vt:lpstr>4. 물리적 설계</vt:lpstr>
      <vt:lpstr>4. 물리적 설계</vt:lpstr>
      <vt:lpstr>4. 물리적 설계</vt:lpstr>
      <vt:lpstr>-감사합니다-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준하 이</dc:creator>
  <cp:lastModifiedBy>동건 이</cp:lastModifiedBy>
  <cp:revision>77</cp:revision>
  <dcterms:created xsi:type="dcterms:W3CDTF">2024-05-09T10:12:27Z</dcterms:created>
  <dcterms:modified xsi:type="dcterms:W3CDTF">2024-06-22T13:21:39Z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